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333" r:id="rId3"/>
    <p:sldId id="289" r:id="rId4"/>
    <p:sldId id="260" r:id="rId5"/>
    <p:sldId id="261" r:id="rId6"/>
    <p:sldId id="282" r:id="rId7"/>
    <p:sldId id="283" r:id="rId8"/>
    <p:sldId id="314" r:id="rId9"/>
    <p:sldId id="265" r:id="rId10"/>
    <p:sldId id="266" r:id="rId11"/>
    <p:sldId id="264" r:id="rId12"/>
    <p:sldId id="269" r:id="rId13"/>
    <p:sldId id="271" r:id="rId14"/>
    <p:sldId id="272" r:id="rId15"/>
    <p:sldId id="280" r:id="rId16"/>
    <p:sldId id="291" r:id="rId17"/>
    <p:sldId id="270" r:id="rId18"/>
    <p:sldId id="281" r:id="rId19"/>
    <p:sldId id="297" r:id="rId20"/>
    <p:sldId id="299" r:id="rId21"/>
    <p:sldId id="292" r:id="rId22"/>
    <p:sldId id="294" r:id="rId23"/>
    <p:sldId id="287" r:id="rId24"/>
    <p:sldId id="288" r:id="rId25"/>
    <p:sldId id="293" r:id="rId26"/>
    <p:sldId id="256" r:id="rId27"/>
    <p:sldId id="300" r:id="rId28"/>
    <p:sldId id="301" r:id="rId29"/>
    <p:sldId id="302" r:id="rId30"/>
    <p:sldId id="273" r:id="rId31"/>
    <p:sldId id="305" r:id="rId32"/>
    <p:sldId id="306" r:id="rId33"/>
    <p:sldId id="307" r:id="rId34"/>
    <p:sldId id="308" r:id="rId35"/>
    <p:sldId id="309" r:id="rId36"/>
    <p:sldId id="310" r:id="rId37"/>
    <p:sldId id="318" r:id="rId38"/>
    <p:sldId id="319" r:id="rId39"/>
    <p:sldId id="326" r:id="rId40"/>
    <p:sldId id="327" r:id="rId41"/>
    <p:sldId id="330" r:id="rId42"/>
    <p:sldId id="331" r:id="rId43"/>
    <p:sldId id="279" r:id="rId44"/>
    <p:sldId id="275" r:id="rId45"/>
    <p:sldId id="276" r:id="rId46"/>
    <p:sldId id="274" r:id="rId47"/>
    <p:sldId id="257" r:id="rId48"/>
    <p:sldId id="259" r:id="rId49"/>
    <p:sldId id="295" r:id="rId50"/>
    <p:sldId id="304" r:id="rId51"/>
    <p:sldId id="296" r:id="rId52"/>
    <p:sldId id="298" r:id="rId53"/>
    <p:sldId id="315" r:id="rId54"/>
    <p:sldId id="316" r:id="rId55"/>
    <p:sldId id="317" r:id="rId56"/>
    <p:sldId id="258" r:id="rId57"/>
    <p:sldId id="277" r:id="rId58"/>
    <p:sldId id="278" r:id="rId59"/>
    <p:sldId id="284" r:id="rId60"/>
    <p:sldId id="286" r:id="rId61"/>
    <p:sldId id="321" r:id="rId62"/>
    <p:sldId id="320" r:id="rId63"/>
    <p:sldId id="323" r:id="rId64"/>
    <p:sldId id="325" r:id="rId65"/>
    <p:sldId id="322" r:id="rId66"/>
    <p:sldId id="324" r:id="rId67"/>
    <p:sldId id="332" r:id="rId68"/>
    <p:sldId id="329" r:id="rId69"/>
    <p:sldId id="32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33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326"/>
            <p14:sldId id="327"/>
            <p14:sldId id="330"/>
            <p14:sldId id="331"/>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 id="332"/>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2022-03-13</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2022-03-13</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6.jpeg"/><Relationship Id="rId7"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10.png"/><Relationship Id="rId10" Type="http://schemas.openxmlformats.org/officeDocument/2006/relationships/image" Target="../media/image38.png"/><Relationship Id="rId4" Type="http://schemas.openxmlformats.org/officeDocument/2006/relationships/image" Target="../media/image9.jpe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10.png"/><Relationship Id="rId10" Type="http://schemas.openxmlformats.org/officeDocument/2006/relationships/image" Target="../media/image38.png"/><Relationship Id="rId4" Type="http://schemas.openxmlformats.org/officeDocument/2006/relationships/image" Target="../media/image9.jpe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9.jpe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hyperlink" Target="https://thenounproject.com/search/?q=radar&amp;i=1102099" TargetMode="External"/><Relationship Id="rId1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hyperlink" Target="https://thenounproject.com/search/?q=radar&amp;i=1435920" TargetMode="External"/><Relationship Id="rId12" Type="http://schemas.openxmlformats.org/officeDocument/2006/relationships/image" Target="../media/image46.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s://thenounproject.com/search/?q=radar&amp;i=2367698" TargetMode="External"/><Relationship Id="rId5" Type="http://schemas.openxmlformats.org/officeDocument/2006/relationships/image" Target="../media/image42.png"/><Relationship Id="rId15" Type="http://schemas.openxmlformats.org/officeDocument/2006/relationships/hyperlink" Target="https://thenounproject.com/search/?q=satelite&amp;i=3785869" TargetMode="External"/><Relationship Id="rId10" Type="http://schemas.openxmlformats.org/officeDocument/2006/relationships/image" Target="../media/image45.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s://thenounproject.com/search/?q=missile&amp;i=3294591" TargetMode="External"/><Relationship Id="rId4" Type="http://schemas.openxmlformats.org/officeDocument/2006/relationships/image" Target="../media/image55.png"/><Relationship Id="rId9" Type="http://schemas.openxmlformats.org/officeDocument/2006/relationships/hyperlink" Target="https://thenounproject.com/search/?q=missile&amp;i=1089323"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hyperlink" Target="https://thenounproject.com/search/?q=move&amp;i=1476078" TargetMode="External"/><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s://thenounproject.com/search/?q=redo&amp;i=189085" TargetMode="External"/><Relationship Id="rId4" Type="http://schemas.openxmlformats.org/officeDocument/2006/relationships/image" Target="../media/image65.png"/><Relationship Id="rId9" Type="http://schemas.openxmlformats.org/officeDocument/2006/relationships/hyperlink" Target="https://thenounproject.com/search/?q=redo&amp;i=101583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thenounproject.com/search/?q=spiral&amp;i=253084" TargetMode="Externa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70.png"/><Relationship Id="rId4" Type="http://schemas.openxmlformats.org/officeDocument/2006/relationships/hyperlink" Target="https://thenounproject.com/search/?q=vortex&amp;i=94086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2.png"/><Relationship Id="rId7" Type="http://schemas.openxmlformats.org/officeDocument/2006/relationships/image" Target="../media/image1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8.gif"/><Relationship Id="rId5" Type="http://schemas.openxmlformats.org/officeDocument/2006/relationships/image" Target="../media/image87.png"/><Relationship Id="rId4" Type="http://schemas.openxmlformats.org/officeDocument/2006/relationships/hyperlink" Target="https://gfycat.com/ancientgreencolt-outdoors-ripples-nature-green-oce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8.gif"/><Relationship Id="rId5" Type="http://schemas.openxmlformats.org/officeDocument/2006/relationships/image" Target="../media/image87.png"/><Relationship Id="rId4" Type="http://schemas.openxmlformats.org/officeDocument/2006/relationships/hyperlink" Target="https://gfycat.com/ancientgreencolt-outdoors-ripples-nature-green-ocea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3.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gif"/><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firebase.google.com/docs/rules/basics#realtime-database_1"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D02A-CF61-4C2C-BC6C-09AC25314613}"/>
              </a:ext>
            </a:extLst>
          </p:cNvPr>
          <p:cNvSpPr>
            <a:spLocks noGrp="1"/>
          </p:cNvSpPr>
          <p:nvPr>
            <p:ph type="title"/>
          </p:nvPr>
        </p:nvSpPr>
        <p:spPr>
          <a:xfrm>
            <a:off x="0" y="0"/>
            <a:ext cx="2783889" cy="673562"/>
          </a:xfrm>
        </p:spPr>
        <p:txBody>
          <a:bodyPr>
            <a:normAutofit fontScale="90000"/>
          </a:bodyPr>
          <a:lstStyle/>
          <a:p>
            <a:r>
              <a:rPr lang="en-CA" dirty="0"/>
              <a:t>To Do</a:t>
            </a:r>
          </a:p>
        </p:txBody>
      </p:sp>
      <p:pic>
        <p:nvPicPr>
          <p:cNvPr id="5" name="Picture 4">
            <a:extLst>
              <a:ext uri="{FF2B5EF4-FFF2-40B4-BE49-F238E27FC236}">
                <a16:creationId xmlns:a16="http://schemas.microsoft.com/office/drawing/2014/main" id="{DA3FCF02-48BF-4032-B29D-4403A8594CD5}"/>
              </a:ext>
            </a:extLst>
          </p:cNvPr>
          <p:cNvPicPr>
            <a:picLocks noChangeAspect="1"/>
          </p:cNvPicPr>
          <p:nvPr/>
        </p:nvPicPr>
        <p:blipFill>
          <a:blip r:embed="rId2"/>
          <a:stretch>
            <a:fillRect/>
          </a:stretch>
        </p:blipFill>
        <p:spPr>
          <a:xfrm>
            <a:off x="1066800" y="638644"/>
            <a:ext cx="11125199" cy="6172605"/>
          </a:xfrm>
          <a:prstGeom prst="rect">
            <a:avLst/>
          </a:prstGeom>
        </p:spPr>
      </p:pic>
      <p:sp>
        <p:nvSpPr>
          <p:cNvPr id="6" name="TextBox 5">
            <a:extLst>
              <a:ext uri="{FF2B5EF4-FFF2-40B4-BE49-F238E27FC236}">
                <a16:creationId xmlns:a16="http://schemas.microsoft.com/office/drawing/2014/main" id="{C2A65595-615B-47D7-B028-302D76F4CEA1}"/>
              </a:ext>
            </a:extLst>
          </p:cNvPr>
          <p:cNvSpPr txBox="1"/>
          <p:nvPr/>
        </p:nvSpPr>
        <p:spPr>
          <a:xfrm>
            <a:off x="5695672" y="5074975"/>
            <a:ext cx="1057275" cy="369332"/>
          </a:xfrm>
          <a:prstGeom prst="rect">
            <a:avLst/>
          </a:prstGeom>
          <a:solidFill>
            <a:schemeClr val="accent2">
              <a:lumMod val="20000"/>
              <a:lumOff val="80000"/>
            </a:schemeClr>
          </a:solidFill>
        </p:spPr>
        <p:txBody>
          <a:bodyPr wrap="square" rtlCol="0">
            <a:spAutoFit/>
          </a:bodyPr>
          <a:lstStyle/>
          <a:p>
            <a:r>
              <a:rPr lang="en-CA" dirty="0">
                <a:solidFill>
                  <a:srgbClr val="FF0000"/>
                </a:solidFill>
              </a:rPr>
              <a:t>Add UID</a:t>
            </a:r>
          </a:p>
        </p:txBody>
      </p:sp>
      <p:pic>
        <p:nvPicPr>
          <p:cNvPr id="9" name="Picture 8">
            <a:extLst>
              <a:ext uri="{FF2B5EF4-FFF2-40B4-BE49-F238E27FC236}">
                <a16:creationId xmlns:a16="http://schemas.microsoft.com/office/drawing/2014/main" id="{5FF20DC1-0452-49A5-8BC4-BBFAF844A8C4}"/>
              </a:ext>
            </a:extLst>
          </p:cNvPr>
          <p:cNvPicPr>
            <a:picLocks noChangeAspect="1"/>
          </p:cNvPicPr>
          <p:nvPr/>
        </p:nvPicPr>
        <p:blipFill>
          <a:blip r:embed="rId3"/>
          <a:stretch>
            <a:fillRect/>
          </a:stretch>
        </p:blipFill>
        <p:spPr>
          <a:xfrm>
            <a:off x="6859854" y="412910"/>
            <a:ext cx="5332145" cy="2443900"/>
          </a:xfrm>
          <a:prstGeom prst="rect">
            <a:avLst/>
          </a:prstGeom>
        </p:spPr>
      </p:pic>
      <p:sp>
        <p:nvSpPr>
          <p:cNvPr id="10" name="TextBox 9">
            <a:extLst>
              <a:ext uri="{FF2B5EF4-FFF2-40B4-BE49-F238E27FC236}">
                <a16:creationId xmlns:a16="http://schemas.microsoft.com/office/drawing/2014/main" id="{9D8D2A4B-1D4C-40E0-BB62-89AD7523DA7D}"/>
              </a:ext>
            </a:extLst>
          </p:cNvPr>
          <p:cNvSpPr txBox="1"/>
          <p:nvPr/>
        </p:nvSpPr>
        <p:spPr>
          <a:xfrm>
            <a:off x="8191222" y="1064950"/>
            <a:ext cx="1057275" cy="369332"/>
          </a:xfrm>
          <a:prstGeom prst="rect">
            <a:avLst/>
          </a:prstGeom>
          <a:solidFill>
            <a:schemeClr val="accent2">
              <a:lumMod val="20000"/>
              <a:lumOff val="80000"/>
            </a:schemeClr>
          </a:solidFill>
        </p:spPr>
        <p:txBody>
          <a:bodyPr wrap="square" rtlCol="0">
            <a:spAutoFit/>
          </a:bodyPr>
          <a:lstStyle/>
          <a:p>
            <a:r>
              <a:rPr lang="en-CA" dirty="0">
                <a:solidFill>
                  <a:srgbClr val="FF0000"/>
                </a:solidFill>
              </a:rPr>
              <a:t>use UID</a:t>
            </a:r>
          </a:p>
        </p:txBody>
      </p:sp>
      <p:sp>
        <p:nvSpPr>
          <p:cNvPr id="11" name="TextBox 10">
            <a:extLst>
              <a:ext uri="{FF2B5EF4-FFF2-40B4-BE49-F238E27FC236}">
                <a16:creationId xmlns:a16="http://schemas.microsoft.com/office/drawing/2014/main" id="{740AB028-A71F-43BB-AFDE-C5400304EDF7}"/>
              </a:ext>
            </a:extLst>
          </p:cNvPr>
          <p:cNvSpPr txBox="1"/>
          <p:nvPr/>
        </p:nvSpPr>
        <p:spPr>
          <a:xfrm>
            <a:off x="7872134" y="3106409"/>
            <a:ext cx="3024466" cy="923330"/>
          </a:xfrm>
          <a:prstGeom prst="rect">
            <a:avLst/>
          </a:prstGeom>
          <a:solidFill>
            <a:schemeClr val="accent2">
              <a:lumMod val="20000"/>
              <a:lumOff val="80000"/>
            </a:schemeClr>
          </a:solidFill>
        </p:spPr>
        <p:txBody>
          <a:bodyPr wrap="square" rtlCol="0">
            <a:spAutoFit/>
          </a:bodyPr>
          <a:lstStyle/>
          <a:p>
            <a:r>
              <a:rPr lang="en-CA" dirty="0">
                <a:solidFill>
                  <a:srgbClr val="FF0000"/>
                </a:solidFill>
              </a:rPr>
              <a:t>List index starts as ‘stripped’ email address, then gets updated to UID after sign in</a:t>
            </a:r>
          </a:p>
        </p:txBody>
      </p:sp>
    </p:spTree>
    <p:extLst>
      <p:ext uri="{BB962C8B-B14F-4D97-AF65-F5344CB8AC3E}">
        <p14:creationId xmlns:p14="http://schemas.microsoft.com/office/powerpoint/2010/main" val="1427824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HOST</a:t>
            </a:r>
          </a:p>
        </p:txBody>
      </p:sp>
    </p:spTree>
    <p:extLst>
      <p:ext uri="{BB962C8B-B14F-4D97-AF65-F5344CB8AC3E}">
        <p14:creationId xmlns:p14="http://schemas.microsoft.com/office/powerpoint/2010/main" val="359403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FFA18F8-1CB4-4E80-B3E8-CB1E124B7FB1}"/>
              </a:ext>
            </a:extLst>
          </p:cNvPr>
          <p:cNvSpPr/>
          <p:nvPr/>
        </p:nvSpPr>
        <p:spPr>
          <a:xfrm>
            <a:off x="1422546" y="3547281"/>
            <a:ext cx="5393931" cy="199617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EB50F2D4-7E55-45C0-B87D-A33AFBB96EEB}"/>
              </a:ext>
            </a:extLst>
          </p:cNvPr>
          <p:cNvSpPr/>
          <p:nvPr/>
        </p:nvSpPr>
        <p:spPr>
          <a:xfrm>
            <a:off x="1434691" y="861364"/>
            <a:ext cx="5686602" cy="229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7BEF58E-1821-4CF2-9738-D5348B6C82A5}"/>
              </a:ext>
            </a:extLst>
          </p:cNvPr>
          <p:cNvPicPr>
            <a:picLocks noChangeAspect="1"/>
          </p:cNvPicPr>
          <p:nvPr/>
        </p:nvPicPr>
        <p:blipFill>
          <a:blip r:embed="rId2"/>
          <a:stretch>
            <a:fillRect/>
          </a:stretch>
        </p:blipFill>
        <p:spPr>
          <a:xfrm>
            <a:off x="0" y="838787"/>
            <a:ext cx="1323796" cy="815672"/>
          </a:xfrm>
          <a:prstGeom prst="rect">
            <a:avLst/>
          </a:prstGeom>
        </p:spPr>
      </p:pic>
      <p:pic>
        <p:nvPicPr>
          <p:cNvPr id="7" name="Picture 6">
            <a:extLst>
              <a:ext uri="{FF2B5EF4-FFF2-40B4-BE49-F238E27FC236}">
                <a16:creationId xmlns:a16="http://schemas.microsoft.com/office/drawing/2014/main" id="{C7D50313-7DBA-42F2-A25D-E0E1CACD578A}"/>
              </a:ext>
            </a:extLst>
          </p:cNvPr>
          <p:cNvPicPr>
            <a:picLocks noChangeAspect="1"/>
          </p:cNvPicPr>
          <p:nvPr/>
        </p:nvPicPr>
        <p:blipFill>
          <a:blip r:embed="rId3"/>
          <a:stretch>
            <a:fillRect/>
          </a:stretch>
        </p:blipFill>
        <p:spPr>
          <a:xfrm>
            <a:off x="273753" y="2013719"/>
            <a:ext cx="1202094" cy="916749"/>
          </a:xfrm>
          <a:prstGeom prst="rect">
            <a:avLst/>
          </a:prstGeom>
        </p:spPr>
      </p:pic>
      <p:pic>
        <p:nvPicPr>
          <p:cNvPr id="9" name="Picture 8">
            <a:extLst>
              <a:ext uri="{FF2B5EF4-FFF2-40B4-BE49-F238E27FC236}">
                <a16:creationId xmlns:a16="http://schemas.microsoft.com/office/drawing/2014/main" id="{3DC892B2-1077-4C25-900C-7A1D24290E61}"/>
              </a:ext>
            </a:extLst>
          </p:cNvPr>
          <p:cNvPicPr>
            <a:picLocks noChangeAspect="1"/>
          </p:cNvPicPr>
          <p:nvPr/>
        </p:nvPicPr>
        <p:blipFill>
          <a:blip r:embed="rId4"/>
          <a:stretch>
            <a:fillRect/>
          </a:stretch>
        </p:blipFill>
        <p:spPr>
          <a:xfrm>
            <a:off x="-25813" y="3677793"/>
            <a:ext cx="1801226" cy="916749"/>
          </a:xfrm>
          <a:prstGeom prst="rect">
            <a:avLst/>
          </a:prstGeom>
        </p:spPr>
      </p:pic>
      <p:graphicFrame>
        <p:nvGraphicFramePr>
          <p:cNvPr id="10" name="Table 10">
            <a:extLst>
              <a:ext uri="{FF2B5EF4-FFF2-40B4-BE49-F238E27FC236}">
                <a16:creationId xmlns:a16="http://schemas.microsoft.com/office/drawing/2014/main" id="{CBCBA473-A9A5-4B72-929D-F3302348ECB0}"/>
              </a:ext>
            </a:extLst>
          </p:cNvPr>
          <p:cNvGraphicFramePr>
            <a:graphicFrameLocks noGrp="1"/>
          </p:cNvGraphicFramePr>
          <p:nvPr>
            <p:extLst>
              <p:ext uri="{D42A27DB-BD31-4B8C-83A1-F6EECF244321}">
                <p14:modId xmlns:p14="http://schemas.microsoft.com/office/powerpoint/2010/main" val="2692261898"/>
              </p:ext>
            </p:extLst>
          </p:nvPr>
        </p:nvGraphicFramePr>
        <p:xfrm>
          <a:off x="1488888" y="1434145"/>
          <a:ext cx="5327589" cy="1876575"/>
        </p:xfrm>
        <a:graphic>
          <a:graphicData uri="http://schemas.openxmlformats.org/drawingml/2006/table">
            <a:tbl>
              <a:tblPr firstRow="1" bandRow="1">
                <a:tableStyleId>{5C22544A-7EE6-4342-B048-85BDC9FD1C3A}</a:tableStyleId>
              </a:tblPr>
              <a:tblGrid>
                <a:gridCol w="1864409">
                  <a:extLst>
                    <a:ext uri="{9D8B030D-6E8A-4147-A177-3AD203B41FA5}">
                      <a16:colId xmlns:a16="http://schemas.microsoft.com/office/drawing/2014/main" val="3778672930"/>
                    </a:ext>
                  </a:extLst>
                </a:gridCol>
                <a:gridCol w="1775534">
                  <a:extLst>
                    <a:ext uri="{9D8B030D-6E8A-4147-A177-3AD203B41FA5}">
                      <a16:colId xmlns:a16="http://schemas.microsoft.com/office/drawing/2014/main" val="2096610824"/>
                    </a:ext>
                  </a:extLst>
                </a:gridCol>
                <a:gridCol w="1687646">
                  <a:extLst>
                    <a:ext uri="{9D8B030D-6E8A-4147-A177-3AD203B41FA5}">
                      <a16:colId xmlns:a16="http://schemas.microsoft.com/office/drawing/2014/main" val="1374739898"/>
                    </a:ext>
                  </a:extLst>
                </a:gridCol>
              </a:tblGrid>
              <a:tr h="764055">
                <a:tc>
                  <a:txBody>
                    <a:bodyPr/>
                    <a:lstStyle/>
                    <a:p>
                      <a:r>
                        <a:rPr lang="en-CA" dirty="0"/>
                        <a:t>Name</a:t>
                      </a:r>
                    </a:p>
                  </a:txBody>
                  <a:tcPr/>
                </a:tc>
                <a:tc>
                  <a:txBody>
                    <a:bodyPr/>
                    <a:lstStyle/>
                    <a:p>
                      <a:r>
                        <a:rPr lang="en-CA" dirty="0"/>
                        <a:t>Status</a:t>
                      </a:r>
                    </a:p>
                  </a:txBody>
                  <a:tcPr/>
                </a:tc>
                <a:tc>
                  <a:txBody>
                    <a:bodyPr/>
                    <a:lstStyle/>
                    <a:p>
                      <a:r>
                        <a:rPr lang="en-CA" dirty="0"/>
                        <a:t>Override</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059147508"/>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984626400"/>
                  </a:ext>
                </a:extLst>
              </a:tr>
              <a:tr h="37084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graphicFrame>
        <p:nvGraphicFramePr>
          <p:cNvPr id="11" name="Table 10">
            <a:extLst>
              <a:ext uri="{FF2B5EF4-FFF2-40B4-BE49-F238E27FC236}">
                <a16:creationId xmlns:a16="http://schemas.microsoft.com/office/drawing/2014/main" id="{15AA4FE5-29E8-4395-B56A-C01A732C049D}"/>
              </a:ext>
            </a:extLst>
          </p:cNvPr>
          <p:cNvGraphicFramePr>
            <a:graphicFrameLocks noGrp="1"/>
          </p:cNvGraphicFramePr>
          <p:nvPr>
            <p:extLst>
              <p:ext uri="{D42A27DB-BD31-4B8C-83A1-F6EECF244321}">
                <p14:modId xmlns:p14="http://schemas.microsoft.com/office/powerpoint/2010/main" val="2215130898"/>
              </p:ext>
            </p:extLst>
          </p:nvPr>
        </p:nvGraphicFramePr>
        <p:xfrm>
          <a:off x="1495482" y="4019072"/>
          <a:ext cx="2916056" cy="2021840"/>
        </p:xfrm>
        <a:graphic>
          <a:graphicData uri="http://schemas.openxmlformats.org/drawingml/2006/table">
            <a:tbl>
              <a:tblPr firstRow="1" bandRow="1">
                <a:tableStyleId>{5C22544A-7EE6-4342-B048-85BDC9FD1C3A}</a:tableStyleId>
              </a:tblPr>
              <a:tblGrid>
                <a:gridCol w="1498536">
                  <a:extLst>
                    <a:ext uri="{9D8B030D-6E8A-4147-A177-3AD203B41FA5}">
                      <a16:colId xmlns:a16="http://schemas.microsoft.com/office/drawing/2014/main" val="3778672930"/>
                    </a:ext>
                  </a:extLst>
                </a:gridCol>
                <a:gridCol w="1417520">
                  <a:extLst>
                    <a:ext uri="{9D8B030D-6E8A-4147-A177-3AD203B41FA5}">
                      <a16:colId xmlns:a16="http://schemas.microsoft.com/office/drawing/2014/main" val="1374739898"/>
                    </a:ext>
                  </a:extLst>
                </a:gridCol>
              </a:tblGrid>
              <a:tr h="370840">
                <a:tc>
                  <a:txBody>
                    <a:bodyPr/>
                    <a:lstStyle/>
                    <a:p>
                      <a:r>
                        <a:rPr lang="en-CA" dirty="0"/>
                        <a:t>Email</a:t>
                      </a:r>
                    </a:p>
                  </a:txBody>
                  <a:tcPr/>
                </a:tc>
                <a:tc>
                  <a:txBody>
                    <a:bodyPr/>
                    <a:lstStyle/>
                    <a:p>
                      <a:r>
                        <a:rPr lang="en-CA" dirty="0"/>
                        <a:t>Action</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r>
                        <a:rPr lang="en-CA" dirty="0"/>
                        <a:t>Reset password</a:t>
                      </a:r>
                    </a:p>
                  </a:txBody>
                  <a:tcPr/>
                </a:tc>
                <a:extLst>
                  <a:ext uri="{0D108BD9-81ED-4DB2-BD59-A6C34878D82A}">
                    <a16:rowId xmlns:a16="http://schemas.microsoft.com/office/drawing/2014/main" val="1059147508"/>
                  </a:ext>
                </a:extLst>
              </a:tr>
              <a:tr h="370840">
                <a:tc>
                  <a:txBody>
                    <a:bodyPr/>
                    <a:lstStyle/>
                    <a:p>
                      <a:endParaRPr lang="en-CA" dirty="0"/>
                    </a:p>
                  </a:txBody>
                  <a:tcPr/>
                </a:tc>
                <a:tc>
                  <a:txBody>
                    <a:bodyPr/>
                    <a:lstStyle/>
                    <a:p>
                      <a:r>
                        <a:rPr lang="en-CA" dirty="0"/>
                        <a:t>Delete account</a:t>
                      </a:r>
                    </a:p>
                  </a:txBody>
                  <a:tcPr/>
                </a:tc>
                <a:extLst>
                  <a:ext uri="{0D108BD9-81ED-4DB2-BD59-A6C34878D82A}">
                    <a16:rowId xmlns:a16="http://schemas.microsoft.com/office/drawing/2014/main" val="1984626400"/>
                  </a:ext>
                </a:extLst>
              </a:tr>
              <a:tr h="370840">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pic>
        <p:nvPicPr>
          <p:cNvPr id="13" name="Picture 12">
            <a:extLst>
              <a:ext uri="{FF2B5EF4-FFF2-40B4-BE49-F238E27FC236}">
                <a16:creationId xmlns:a16="http://schemas.microsoft.com/office/drawing/2014/main" id="{59C73BCB-0DA2-448B-962A-CB25E56CB92C}"/>
              </a:ext>
            </a:extLst>
          </p:cNvPr>
          <p:cNvPicPr>
            <a:picLocks noChangeAspect="1"/>
          </p:cNvPicPr>
          <p:nvPr/>
        </p:nvPicPr>
        <p:blipFill>
          <a:blip r:embed="rId5"/>
          <a:stretch>
            <a:fillRect/>
          </a:stretch>
        </p:blipFill>
        <p:spPr>
          <a:xfrm>
            <a:off x="6948984" y="1733049"/>
            <a:ext cx="1331310" cy="4605615"/>
          </a:xfrm>
          <a:prstGeom prst="rect">
            <a:avLst/>
          </a:prstGeom>
        </p:spPr>
      </p:pic>
      <p:sp>
        <p:nvSpPr>
          <p:cNvPr id="14" name="TextBox 13">
            <a:extLst>
              <a:ext uri="{FF2B5EF4-FFF2-40B4-BE49-F238E27FC236}">
                <a16:creationId xmlns:a16="http://schemas.microsoft.com/office/drawing/2014/main" id="{5C6149F2-2717-4DAB-B37B-8D515063A662}"/>
              </a:ext>
            </a:extLst>
          </p:cNvPr>
          <p:cNvSpPr txBox="1"/>
          <p:nvPr/>
        </p:nvSpPr>
        <p:spPr>
          <a:xfrm>
            <a:off x="1609369" y="1011404"/>
            <a:ext cx="1732508" cy="369332"/>
          </a:xfrm>
          <a:prstGeom prst="rect">
            <a:avLst/>
          </a:prstGeom>
          <a:noFill/>
        </p:spPr>
        <p:txBody>
          <a:bodyPr wrap="square" rtlCol="0">
            <a:spAutoFit/>
          </a:bodyPr>
          <a:lstStyle/>
          <a:p>
            <a:r>
              <a:rPr lang="en-CA" dirty="0"/>
              <a:t>Current Players</a:t>
            </a:r>
          </a:p>
        </p:txBody>
      </p:sp>
      <p:sp>
        <p:nvSpPr>
          <p:cNvPr id="15" name="TextBox 14">
            <a:extLst>
              <a:ext uri="{FF2B5EF4-FFF2-40B4-BE49-F238E27FC236}">
                <a16:creationId xmlns:a16="http://schemas.microsoft.com/office/drawing/2014/main" id="{2B578385-C770-46BF-817F-805EB266FC1E}"/>
              </a:ext>
            </a:extLst>
          </p:cNvPr>
          <p:cNvSpPr txBox="1"/>
          <p:nvPr/>
        </p:nvSpPr>
        <p:spPr>
          <a:xfrm>
            <a:off x="1434691" y="3713491"/>
            <a:ext cx="2525936" cy="369332"/>
          </a:xfrm>
          <a:prstGeom prst="rect">
            <a:avLst/>
          </a:prstGeom>
          <a:noFill/>
        </p:spPr>
        <p:txBody>
          <a:bodyPr wrap="square" rtlCol="0">
            <a:spAutoFit/>
          </a:bodyPr>
          <a:lstStyle/>
          <a:p>
            <a:r>
              <a:rPr lang="en-CA" dirty="0"/>
              <a:t>Authorized Players</a:t>
            </a:r>
          </a:p>
        </p:txBody>
      </p:sp>
      <p:pic>
        <p:nvPicPr>
          <p:cNvPr id="21" name="Picture 20">
            <a:extLst>
              <a:ext uri="{FF2B5EF4-FFF2-40B4-BE49-F238E27FC236}">
                <a16:creationId xmlns:a16="http://schemas.microsoft.com/office/drawing/2014/main" id="{20CDC030-233E-4AAF-A065-0E01A96C373A}"/>
              </a:ext>
            </a:extLst>
          </p:cNvPr>
          <p:cNvPicPr>
            <a:picLocks noChangeAspect="1"/>
          </p:cNvPicPr>
          <p:nvPr/>
        </p:nvPicPr>
        <p:blipFill rotWithShape="1">
          <a:blip r:embed="rId6"/>
          <a:srcRect t="37744"/>
          <a:stretch/>
        </p:blipFill>
        <p:spPr>
          <a:xfrm>
            <a:off x="887425" y="6343437"/>
            <a:ext cx="7546361" cy="539906"/>
          </a:xfrm>
          <a:prstGeom prst="rect">
            <a:avLst/>
          </a:prstGeom>
        </p:spPr>
      </p:pic>
      <p:pic>
        <p:nvPicPr>
          <p:cNvPr id="23" name="Picture 22">
            <a:extLst>
              <a:ext uri="{FF2B5EF4-FFF2-40B4-BE49-F238E27FC236}">
                <a16:creationId xmlns:a16="http://schemas.microsoft.com/office/drawing/2014/main" id="{E1D6F6CD-FBE1-48B8-BABB-125BF8C69CFB}"/>
              </a:ext>
            </a:extLst>
          </p:cNvPr>
          <p:cNvPicPr>
            <a:picLocks noChangeAspect="1"/>
          </p:cNvPicPr>
          <p:nvPr/>
        </p:nvPicPr>
        <p:blipFill>
          <a:blip r:embed="rId7"/>
          <a:stretch>
            <a:fillRect/>
          </a:stretch>
        </p:blipFill>
        <p:spPr>
          <a:xfrm>
            <a:off x="6981570" y="764556"/>
            <a:ext cx="1266137" cy="1053752"/>
          </a:xfrm>
          <a:prstGeom prst="rect">
            <a:avLst/>
          </a:prstGeom>
        </p:spPr>
      </p:pic>
      <p:sp>
        <p:nvSpPr>
          <p:cNvPr id="24" name="TextBox 23">
            <a:extLst>
              <a:ext uri="{FF2B5EF4-FFF2-40B4-BE49-F238E27FC236}">
                <a16:creationId xmlns:a16="http://schemas.microsoft.com/office/drawing/2014/main" id="{1359C6FE-9869-4C88-8DB9-43084EAB5A57}"/>
              </a:ext>
            </a:extLst>
          </p:cNvPr>
          <p:cNvSpPr txBox="1"/>
          <p:nvPr/>
        </p:nvSpPr>
        <p:spPr>
          <a:xfrm>
            <a:off x="4657191" y="4110698"/>
            <a:ext cx="2024108" cy="276999"/>
          </a:xfrm>
          <a:prstGeom prst="rect">
            <a:avLst/>
          </a:prstGeom>
          <a:noFill/>
        </p:spPr>
        <p:txBody>
          <a:bodyPr wrap="square" rtlCol="0">
            <a:spAutoFit/>
          </a:bodyPr>
          <a:lstStyle/>
          <a:p>
            <a:r>
              <a:rPr lang="en-CA" sz="1200" dirty="0"/>
              <a:t>Email address of new player:</a:t>
            </a:r>
          </a:p>
        </p:txBody>
      </p:sp>
      <p:sp>
        <p:nvSpPr>
          <p:cNvPr id="25" name="Rectangle 24">
            <a:extLst>
              <a:ext uri="{FF2B5EF4-FFF2-40B4-BE49-F238E27FC236}">
                <a16:creationId xmlns:a16="http://schemas.microsoft.com/office/drawing/2014/main" id="{E66E1035-018A-408A-A32E-1B0D4B33283F}"/>
              </a:ext>
            </a:extLst>
          </p:cNvPr>
          <p:cNvSpPr/>
          <p:nvPr/>
        </p:nvSpPr>
        <p:spPr>
          <a:xfrm>
            <a:off x="4663313" y="4481796"/>
            <a:ext cx="2017986"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973891DD-F340-4EB4-96E2-D3731BB34583}"/>
              </a:ext>
            </a:extLst>
          </p:cNvPr>
          <p:cNvSpPr txBox="1"/>
          <p:nvPr/>
        </p:nvSpPr>
        <p:spPr>
          <a:xfrm>
            <a:off x="5184523" y="4909575"/>
            <a:ext cx="969444" cy="276999"/>
          </a:xfrm>
          <a:prstGeom prst="rect">
            <a:avLst/>
          </a:prstGeom>
          <a:noFill/>
          <a:ln>
            <a:solidFill>
              <a:schemeClr val="tx1"/>
            </a:solidFill>
          </a:ln>
        </p:spPr>
        <p:txBody>
          <a:bodyPr wrap="square" rtlCol="0">
            <a:spAutoFit/>
          </a:bodyPr>
          <a:lstStyle/>
          <a:p>
            <a:r>
              <a:rPr lang="en-CA" sz="1200" dirty="0"/>
              <a:t>Authorize</a:t>
            </a:r>
          </a:p>
        </p:txBody>
      </p:sp>
      <p:sp>
        <p:nvSpPr>
          <p:cNvPr id="27" name="TextBox 26">
            <a:extLst>
              <a:ext uri="{FF2B5EF4-FFF2-40B4-BE49-F238E27FC236}">
                <a16:creationId xmlns:a16="http://schemas.microsoft.com/office/drawing/2014/main" id="{231EA576-3F25-4281-9FB4-FB3852DA415C}"/>
              </a:ext>
            </a:extLst>
          </p:cNvPr>
          <p:cNvSpPr txBox="1"/>
          <p:nvPr/>
        </p:nvSpPr>
        <p:spPr>
          <a:xfrm>
            <a:off x="5415162" y="987239"/>
            <a:ext cx="1266137" cy="276999"/>
          </a:xfrm>
          <a:prstGeom prst="rect">
            <a:avLst/>
          </a:prstGeom>
          <a:noFill/>
        </p:spPr>
        <p:txBody>
          <a:bodyPr wrap="square" rtlCol="0">
            <a:spAutoFit/>
          </a:bodyPr>
          <a:lstStyle/>
          <a:p>
            <a:r>
              <a:rPr lang="en-CA" sz="1200" dirty="0"/>
              <a:t>Show UID:</a:t>
            </a:r>
          </a:p>
        </p:txBody>
      </p:sp>
      <p:sp>
        <p:nvSpPr>
          <p:cNvPr id="28" name="Rectangle 27">
            <a:extLst>
              <a:ext uri="{FF2B5EF4-FFF2-40B4-BE49-F238E27FC236}">
                <a16:creationId xmlns:a16="http://schemas.microsoft.com/office/drawing/2014/main" id="{ACC4F60B-8060-4EB8-B5B1-8D48EA717AFF}"/>
              </a:ext>
            </a:extLst>
          </p:cNvPr>
          <p:cNvSpPr/>
          <p:nvPr/>
        </p:nvSpPr>
        <p:spPr>
          <a:xfrm>
            <a:off x="6305285" y="1029120"/>
            <a:ext cx="439995"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1242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 in Progress</a:t>
            </a:r>
          </a:p>
        </p:txBody>
      </p:sp>
    </p:spTree>
    <p:extLst>
      <p:ext uri="{BB962C8B-B14F-4D97-AF65-F5344CB8AC3E}">
        <p14:creationId xmlns:p14="http://schemas.microsoft.com/office/powerpoint/2010/main" val="64718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2ED06-F37A-43E0-A1FB-7D809048EDD4}"/>
              </a:ext>
            </a:extLst>
          </p:cNvPr>
          <p:cNvPicPr>
            <a:picLocks noChangeAspect="1"/>
          </p:cNvPicPr>
          <p:nvPr/>
        </p:nvPicPr>
        <p:blipFill>
          <a:blip r:embed="rId2"/>
          <a:stretch>
            <a:fillRect/>
          </a:stretch>
        </p:blipFill>
        <p:spPr>
          <a:xfrm>
            <a:off x="460037" y="0"/>
            <a:ext cx="11271925" cy="6858000"/>
          </a:xfrm>
          <a:prstGeom prst="rect">
            <a:avLst/>
          </a:prstGeom>
        </p:spPr>
      </p:pic>
      <p:sp>
        <p:nvSpPr>
          <p:cNvPr id="6" name="TextBox 5">
            <a:extLst>
              <a:ext uri="{FF2B5EF4-FFF2-40B4-BE49-F238E27FC236}">
                <a16:creationId xmlns:a16="http://schemas.microsoft.com/office/drawing/2014/main" id="{6BD84309-2865-4CFF-BC74-A9C5B65BDD81}"/>
              </a:ext>
            </a:extLst>
          </p:cNvPr>
          <p:cNvSpPr txBox="1"/>
          <p:nvPr/>
        </p:nvSpPr>
        <p:spPr>
          <a:xfrm>
            <a:off x="460037" y="319319"/>
            <a:ext cx="3057525" cy="461665"/>
          </a:xfrm>
          <a:prstGeom prst="rect">
            <a:avLst/>
          </a:prstGeom>
          <a:solidFill>
            <a:schemeClr val="bg1"/>
          </a:solidFill>
        </p:spPr>
        <p:txBody>
          <a:bodyPr wrap="square" rtlCol="0">
            <a:spAutoFit/>
          </a:bodyPr>
          <a:lstStyle/>
          <a:p>
            <a:r>
              <a:rPr lang="en-CA" sz="2400" b="1" dirty="0"/>
              <a:t>Game in Progress</a:t>
            </a:r>
          </a:p>
        </p:txBody>
      </p:sp>
      <p:sp>
        <p:nvSpPr>
          <p:cNvPr id="7" name="Rectangle 6">
            <a:extLst>
              <a:ext uri="{FF2B5EF4-FFF2-40B4-BE49-F238E27FC236}">
                <a16:creationId xmlns:a16="http://schemas.microsoft.com/office/drawing/2014/main" id="{7C7A4E54-B7BA-4DB8-AA3D-D6A976C211E8}"/>
              </a:ext>
            </a:extLst>
          </p:cNvPr>
          <p:cNvSpPr/>
          <p:nvPr/>
        </p:nvSpPr>
        <p:spPr>
          <a:xfrm>
            <a:off x="460037" y="701336"/>
            <a:ext cx="11271925" cy="5974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BE061EBE-2A4A-444B-BD2B-337BE22CFF82}"/>
              </a:ext>
            </a:extLst>
          </p:cNvPr>
          <p:cNvPicPr>
            <a:picLocks noChangeAspect="1"/>
          </p:cNvPicPr>
          <p:nvPr/>
        </p:nvPicPr>
        <p:blipFill>
          <a:blip r:embed="rId3"/>
          <a:stretch>
            <a:fillRect/>
          </a:stretch>
        </p:blipFill>
        <p:spPr>
          <a:xfrm>
            <a:off x="1988799" y="2177052"/>
            <a:ext cx="651882" cy="2194668"/>
          </a:xfrm>
          <a:prstGeom prst="rect">
            <a:avLst/>
          </a:prstGeom>
        </p:spPr>
      </p:pic>
      <p:sp>
        <p:nvSpPr>
          <p:cNvPr id="10" name="TextBox 9">
            <a:extLst>
              <a:ext uri="{FF2B5EF4-FFF2-40B4-BE49-F238E27FC236}">
                <a16:creationId xmlns:a16="http://schemas.microsoft.com/office/drawing/2014/main" id="{182D24D0-DA10-4720-9FA2-90ABDFEC3F69}"/>
              </a:ext>
            </a:extLst>
          </p:cNvPr>
          <p:cNvSpPr txBox="1"/>
          <p:nvPr/>
        </p:nvSpPr>
        <p:spPr>
          <a:xfrm>
            <a:off x="1988799" y="1457052"/>
            <a:ext cx="5814875" cy="369332"/>
          </a:xfrm>
          <a:prstGeom prst="rect">
            <a:avLst/>
          </a:prstGeom>
          <a:noFill/>
        </p:spPr>
        <p:txBody>
          <a:bodyPr wrap="square" rtlCol="0">
            <a:spAutoFit/>
          </a:bodyPr>
          <a:lstStyle/>
          <a:p>
            <a:r>
              <a:rPr lang="en-CA" dirty="0"/>
              <a:t>There is a game in progress right now. Would you like to…</a:t>
            </a:r>
          </a:p>
        </p:txBody>
      </p:sp>
      <p:sp>
        <p:nvSpPr>
          <p:cNvPr id="11" name="TextBox 10">
            <a:extLst>
              <a:ext uri="{FF2B5EF4-FFF2-40B4-BE49-F238E27FC236}">
                <a16:creationId xmlns:a16="http://schemas.microsoft.com/office/drawing/2014/main" id="{CBE7E577-B8D3-4593-AC23-2B645CF389DF}"/>
              </a:ext>
            </a:extLst>
          </p:cNvPr>
          <p:cNvSpPr txBox="1"/>
          <p:nvPr/>
        </p:nvSpPr>
        <p:spPr>
          <a:xfrm>
            <a:off x="2576204" y="2212768"/>
            <a:ext cx="6700961" cy="369332"/>
          </a:xfrm>
          <a:prstGeom prst="rect">
            <a:avLst/>
          </a:prstGeom>
          <a:noFill/>
        </p:spPr>
        <p:txBody>
          <a:bodyPr wrap="square" rtlCol="0">
            <a:spAutoFit/>
          </a:bodyPr>
          <a:lstStyle/>
          <a:p>
            <a:r>
              <a:rPr lang="en-CA" dirty="0"/>
              <a:t>Join game with 1 ship (half of the ships have already been revealed)</a:t>
            </a:r>
          </a:p>
        </p:txBody>
      </p:sp>
      <p:sp>
        <p:nvSpPr>
          <p:cNvPr id="12" name="TextBox 11">
            <a:extLst>
              <a:ext uri="{FF2B5EF4-FFF2-40B4-BE49-F238E27FC236}">
                <a16:creationId xmlns:a16="http://schemas.microsoft.com/office/drawing/2014/main" id="{46847FC9-CAEA-4BF3-8D3E-A7F0B4D9CC7B}"/>
              </a:ext>
            </a:extLst>
          </p:cNvPr>
          <p:cNvSpPr txBox="1"/>
          <p:nvPr/>
        </p:nvSpPr>
        <p:spPr>
          <a:xfrm>
            <a:off x="2576203" y="2536528"/>
            <a:ext cx="6700961" cy="369332"/>
          </a:xfrm>
          <a:prstGeom prst="rect">
            <a:avLst/>
          </a:prstGeom>
          <a:noFill/>
        </p:spPr>
        <p:txBody>
          <a:bodyPr wrap="square" rtlCol="0">
            <a:spAutoFit/>
          </a:bodyPr>
          <a:lstStyle/>
          <a:p>
            <a:r>
              <a:rPr lang="en-CA" dirty="0"/>
              <a:t>Join game (no ships have been revealed yet)</a:t>
            </a:r>
          </a:p>
        </p:txBody>
      </p:sp>
      <p:sp>
        <p:nvSpPr>
          <p:cNvPr id="13" name="TextBox 12">
            <a:extLst>
              <a:ext uri="{FF2B5EF4-FFF2-40B4-BE49-F238E27FC236}">
                <a16:creationId xmlns:a16="http://schemas.microsoft.com/office/drawing/2014/main" id="{872AB99F-2890-4FD4-B8D7-FF2BE5B3B61D}"/>
              </a:ext>
            </a:extLst>
          </p:cNvPr>
          <p:cNvSpPr txBox="1"/>
          <p:nvPr/>
        </p:nvSpPr>
        <p:spPr>
          <a:xfrm>
            <a:off x="2576202" y="3130364"/>
            <a:ext cx="6700961" cy="369332"/>
          </a:xfrm>
          <a:prstGeom prst="rect">
            <a:avLst/>
          </a:prstGeom>
          <a:noFill/>
        </p:spPr>
        <p:txBody>
          <a:bodyPr wrap="square" rtlCol="0">
            <a:spAutoFit/>
          </a:bodyPr>
          <a:lstStyle/>
          <a:p>
            <a:r>
              <a:rPr lang="en-CA" dirty="0"/>
              <a:t>Watch as a spectator. You can see the map and the public chat.</a:t>
            </a:r>
          </a:p>
        </p:txBody>
      </p:sp>
      <p:sp>
        <p:nvSpPr>
          <p:cNvPr id="14" name="TextBox 13">
            <a:extLst>
              <a:ext uri="{FF2B5EF4-FFF2-40B4-BE49-F238E27FC236}">
                <a16:creationId xmlns:a16="http://schemas.microsoft.com/office/drawing/2014/main" id="{037507EB-55A2-4590-AD52-7029AF709A22}"/>
              </a:ext>
            </a:extLst>
          </p:cNvPr>
          <p:cNvSpPr txBox="1"/>
          <p:nvPr/>
        </p:nvSpPr>
        <p:spPr>
          <a:xfrm>
            <a:off x="2576201" y="3800924"/>
            <a:ext cx="6700961" cy="369332"/>
          </a:xfrm>
          <a:prstGeom prst="rect">
            <a:avLst/>
          </a:prstGeom>
          <a:noFill/>
        </p:spPr>
        <p:txBody>
          <a:bodyPr wrap="square" rtlCol="0">
            <a:spAutoFit/>
          </a:bodyPr>
          <a:lstStyle/>
          <a:p>
            <a:r>
              <a:rPr lang="en-CA" dirty="0"/>
              <a:t>Wait in the lobby for the next game.</a:t>
            </a:r>
          </a:p>
        </p:txBody>
      </p:sp>
      <p:sp>
        <p:nvSpPr>
          <p:cNvPr id="15" name="TextBox 14">
            <a:extLst>
              <a:ext uri="{FF2B5EF4-FFF2-40B4-BE49-F238E27FC236}">
                <a16:creationId xmlns:a16="http://schemas.microsoft.com/office/drawing/2014/main" id="{289175F1-7297-471D-ABD0-E40AB1BD0A4E}"/>
              </a:ext>
            </a:extLst>
          </p:cNvPr>
          <p:cNvSpPr txBox="1"/>
          <p:nvPr/>
        </p:nvSpPr>
        <p:spPr>
          <a:xfrm>
            <a:off x="2576201" y="4550652"/>
            <a:ext cx="8369966" cy="369332"/>
          </a:xfrm>
          <a:prstGeom prst="rect">
            <a:avLst/>
          </a:prstGeom>
          <a:noFill/>
        </p:spPr>
        <p:txBody>
          <a:bodyPr wrap="square" rtlCol="0">
            <a:spAutoFit/>
          </a:bodyPr>
          <a:lstStyle/>
          <a:p>
            <a:r>
              <a:rPr lang="en-CA" dirty="0"/>
              <a:t>Return to the start screen (you can peruse the instructions/credits while you wait)</a:t>
            </a:r>
          </a:p>
        </p:txBody>
      </p:sp>
      <p:pic>
        <p:nvPicPr>
          <p:cNvPr id="16" name="Picture 15">
            <a:extLst>
              <a:ext uri="{FF2B5EF4-FFF2-40B4-BE49-F238E27FC236}">
                <a16:creationId xmlns:a16="http://schemas.microsoft.com/office/drawing/2014/main" id="{E6D60E55-C133-4D45-97B9-72527EBBB92F}"/>
              </a:ext>
            </a:extLst>
          </p:cNvPr>
          <p:cNvPicPr>
            <a:picLocks noChangeAspect="1"/>
          </p:cNvPicPr>
          <p:nvPr/>
        </p:nvPicPr>
        <p:blipFill rotWithShape="1">
          <a:blip r:embed="rId3"/>
          <a:srcRect t="69222"/>
          <a:stretch/>
        </p:blipFill>
        <p:spPr>
          <a:xfrm>
            <a:off x="1979262" y="4407436"/>
            <a:ext cx="651882" cy="675488"/>
          </a:xfrm>
          <a:prstGeom prst="rect">
            <a:avLst/>
          </a:prstGeom>
        </p:spPr>
      </p:pic>
      <p:sp>
        <p:nvSpPr>
          <p:cNvPr id="17" name="TextBox 16">
            <a:extLst>
              <a:ext uri="{FF2B5EF4-FFF2-40B4-BE49-F238E27FC236}">
                <a16:creationId xmlns:a16="http://schemas.microsoft.com/office/drawing/2014/main" id="{D2F0C296-9442-4BE8-98F3-594310DAAF58}"/>
              </a:ext>
            </a:extLst>
          </p:cNvPr>
          <p:cNvSpPr txBox="1"/>
          <p:nvPr/>
        </p:nvSpPr>
        <p:spPr>
          <a:xfrm>
            <a:off x="4119238" y="5592730"/>
            <a:ext cx="1731146" cy="369332"/>
          </a:xfrm>
          <a:prstGeom prst="rect">
            <a:avLst/>
          </a:prstGeom>
          <a:solidFill>
            <a:srgbClr val="4363D8"/>
          </a:solidFill>
          <a:ln>
            <a:solidFill>
              <a:schemeClr val="tx1"/>
            </a:solidFill>
          </a:ln>
        </p:spPr>
        <p:txBody>
          <a:bodyPr wrap="square" rtlCol="0">
            <a:spAutoFit/>
          </a:bodyPr>
          <a:lstStyle/>
          <a:p>
            <a:pPr algn="ctr"/>
            <a:r>
              <a:rPr lang="en-CA" dirty="0"/>
              <a:t>Select</a:t>
            </a:r>
          </a:p>
        </p:txBody>
      </p:sp>
    </p:spTree>
    <p:extLst>
      <p:ext uri="{BB962C8B-B14F-4D97-AF65-F5344CB8AC3E}">
        <p14:creationId xmlns:p14="http://schemas.microsoft.com/office/powerpoint/2010/main" val="1135532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F5891-5E3C-4750-9F5D-0118326B7BE6}"/>
              </a:ext>
            </a:extLst>
          </p:cNvPr>
          <p:cNvPicPr>
            <a:picLocks noChangeAspect="1"/>
          </p:cNvPicPr>
          <p:nvPr/>
        </p:nvPicPr>
        <p:blipFill>
          <a:blip r:embed="rId2"/>
          <a:stretch>
            <a:fillRect/>
          </a:stretch>
        </p:blipFill>
        <p:spPr>
          <a:xfrm>
            <a:off x="976593" y="1189214"/>
            <a:ext cx="8573696" cy="4324954"/>
          </a:xfrm>
          <a:prstGeom prst="rect">
            <a:avLst/>
          </a:prstGeom>
        </p:spPr>
      </p:pic>
      <p:sp>
        <p:nvSpPr>
          <p:cNvPr id="7" name="TextBox 6">
            <a:extLst>
              <a:ext uri="{FF2B5EF4-FFF2-40B4-BE49-F238E27FC236}">
                <a16:creationId xmlns:a16="http://schemas.microsoft.com/office/drawing/2014/main" id="{72916A25-9D27-45CF-A660-573976236152}"/>
              </a:ext>
            </a:extLst>
          </p:cNvPr>
          <p:cNvSpPr txBox="1"/>
          <p:nvPr/>
        </p:nvSpPr>
        <p:spPr>
          <a:xfrm>
            <a:off x="162757" y="208170"/>
            <a:ext cx="6096000" cy="369332"/>
          </a:xfrm>
          <a:prstGeom prst="rect">
            <a:avLst/>
          </a:prstGeom>
          <a:noFill/>
        </p:spPr>
        <p:txBody>
          <a:bodyPr wrap="square">
            <a:spAutoFit/>
          </a:bodyPr>
          <a:lstStyle/>
          <a:p>
            <a:r>
              <a:rPr lang="en-GB" dirty="0">
                <a:hlinkClick r:id="rId3"/>
              </a:rPr>
              <a:t>Basic Security Rules  |  Firebase Documentation (google.com)</a:t>
            </a:r>
            <a:endParaRPr lang="en-CA" dirty="0"/>
          </a:p>
        </p:txBody>
      </p:sp>
    </p:spTree>
    <p:extLst>
      <p:ext uri="{BB962C8B-B14F-4D97-AF65-F5344CB8AC3E}">
        <p14:creationId xmlns:p14="http://schemas.microsoft.com/office/powerpoint/2010/main" val="2077606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Disconnection</a:t>
            </a:r>
          </a:p>
        </p:txBody>
      </p:sp>
    </p:spTree>
    <p:extLst>
      <p:ext uri="{BB962C8B-B14F-4D97-AF65-F5344CB8AC3E}">
        <p14:creationId xmlns:p14="http://schemas.microsoft.com/office/powerpoint/2010/main" val="4264296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BC86F-F130-4725-8C11-DAFBDFBC50C3}"/>
              </a:ext>
            </a:extLst>
          </p:cNvPr>
          <p:cNvSpPr txBox="1"/>
          <p:nvPr/>
        </p:nvSpPr>
        <p:spPr>
          <a:xfrm>
            <a:off x="71021" y="2121763"/>
            <a:ext cx="1544715" cy="923330"/>
          </a:xfrm>
          <a:prstGeom prst="rect">
            <a:avLst/>
          </a:prstGeom>
          <a:noFill/>
        </p:spPr>
        <p:txBody>
          <a:bodyPr wrap="square" rtlCol="0">
            <a:spAutoFit/>
          </a:bodyPr>
          <a:lstStyle/>
          <a:p>
            <a:r>
              <a:rPr lang="en-CA" dirty="0"/>
              <a:t>Player in game</a:t>
            </a:r>
          </a:p>
          <a:p>
            <a:r>
              <a:rPr lang="en-CA" sz="1200" dirty="0"/>
              <a:t>UID: 2354235</a:t>
            </a:r>
          </a:p>
          <a:p>
            <a:r>
              <a:rPr lang="en-CA" sz="1200" dirty="0"/>
              <a:t>Status: </a:t>
            </a:r>
            <a:r>
              <a:rPr lang="en-CA" sz="1200" dirty="0" err="1"/>
              <a:t>InGame</a:t>
            </a:r>
            <a:endParaRPr lang="en-CA" sz="1200" dirty="0"/>
          </a:p>
          <a:p>
            <a:r>
              <a:rPr lang="en-CA" sz="1200" dirty="0" err="1"/>
              <a:t>GameID</a:t>
            </a:r>
            <a:r>
              <a:rPr lang="en-CA" sz="1200" dirty="0"/>
              <a:t>: 434</a:t>
            </a:r>
          </a:p>
        </p:txBody>
      </p:sp>
      <p:cxnSp>
        <p:nvCxnSpPr>
          <p:cNvPr id="7" name="Straight Arrow Connector 6">
            <a:extLst>
              <a:ext uri="{FF2B5EF4-FFF2-40B4-BE49-F238E27FC236}">
                <a16:creationId xmlns:a16="http://schemas.microsoft.com/office/drawing/2014/main" id="{728EA8BC-55E5-4A94-93BC-34DA329C6302}"/>
              </a:ext>
            </a:extLst>
          </p:cNvPr>
          <p:cNvCxnSpPr>
            <a:cxnSpLocks/>
            <a:stCxn id="5" idx="3"/>
          </p:cNvCxnSpPr>
          <p:nvPr/>
        </p:nvCxnSpPr>
        <p:spPr>
          <a:xfrm flipV="1">
            <a:off x="1615736" y="1997476"/>
            <a:ext cx="2157274" cy="58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E3BD7-91DB-4718-AE1C-6144DE19826E}"/>
              </a:ext>
            </a:extLst>
          </p:cNvPr>
          <p:cNvSpPr txBox="1"/>
          <p:nvPr/>
        </p:nvSpPr>
        <p:spPr>
          <a:xfrm rot="20647960">
            <a:off x="2024109" y="1937097"/>
            <a:ext cx="1526960" cy="369332"/>
          </a:xfrm>
          <a:prstGeom prst="rect">
            <a:avLst/>
          </a:prstGeom>
          <a:noFill/>
        </p:spPr>
        <p:txBody>
          <a:bodyPr wrap="square" rtlCol="0">
            <a:spAutoFit/>
          </a:bodyPr>
          <a:lstStyle/>
          <a:p>
            <a:r>
              <a:rPr lang="en-CA" dirty="0"/>
              <a:t>disconnected</a:t>
            </a:r>
          </a:p>
        </p:txBody>
      </p:sp>
      <p:sp>
        <p:nvSpPr>
          <p:cNvPr id="10" name="TextBox 9">
            <a:extLst>
              <a:ext uri="{FF2B5EF4-FFF2-40B4-BE49-F238E27FC236}">
                <a16:creationId xmlns:a16="http://schemas.microsoft.com/office/drawing/2014/main" id="{2389FD06-DC61-48CF-96C7-3AB12B021020}"/>
              </a:ext>
            </a:extLst>
          </p:cNvPr>
          <p:cNvSpPr txBox="1"/>
          <p:nvPr/>
        </p:nvSpPr>
        <p:spPr>
          <a:xfrm rot="20607831">
            <a:off x="2020280" y="2323161"/>
            <a:ext cx="1544715" cy="276999"/>
          </a:xfrm>
          <a:prstGeom prst="rect">
            <a:avLst/>
          </a:prstGeom>
          <a:noFill/>
        </p:spPr>
        <p:txBody>
          <a:bodyPr wrap="square" rtlCol="0">
            <a:spAutoFit/>
          </a:bodyPr>
          <a:lstStyle/>
          <a:p>
            <a:r>
              <a:rPr lang="en-CA" sz="1200" dirty="0"/>
              <a:t>Status: Disconnected</a:t>
            </a:r>
          </a:p>
        </p:txBody>
      </p:sp>
      <p:cxnSp>
        <p:nvCxnSpPr>
          <p:cNvPr id="11" name="Straight Arrow Connector 10">
            <a:extLst>
              <a:ext uri="{FF2B5EF4-FFF2-40B4-BE49-F238E27FC236}">
                <a16:creationId xmlns:a16="http://schemas.microsoft.com/office/drawing/2014/main" id="{0526B088-7654-4D35-99C2-8998058AEC6F}"/>
              </a:ext>
            </a:extLst>
          </p:cNvPr>
          <p:cNvCxnSpPr>
            <a:cxnSpLocks/>
          </p:cNvCxnSpPr>
          <p:nvPr/>
        </p:nvCxnSpPr>
        <p:spPr>
          <a:xfrm flipV="1">
            <a:off x="3773010" y="1189608"/>
            <a:ext cx="1988598" cy="8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7F6044-5E55-4324-8D27-60AD1896EDDA}"/>
              </a:ext>
            </a:extLst>
          </p:cNvPr>
          <p:cNvSpPr txBox="1"/>
          <p:nvPr/>
        </p:nvSpPr>
        <p:spPr>
          <a:xfrm rot="20215100">
            <a:off x="4106716" y="1235371"/>
            <a:ext cx="1526960" cy="369332"/>
          </a:xfrm>
          <a:prstGeom prst="rect">
            <a:avLst/>
          </a:prstGeom>
          <a:noFill/>
        </p:spPr>
        <p:txBody>
          <a:bodyPr wrap="square" rtlCol="0">
            <a:spAutoFit/>
          </a:bodyPr>
          <a:lstStyle/>
          <a:p>
            <a:r>
              <a:rPr lang="en-CA" dirty="0"/>
              <a:t>reconnected</a:t>
            </a:r>
          </a:p>
        </p:txBody>
      </p:sp>
      <p:sp>
        <p:nvSpPr>
          <p:cNvPr id="15" name="TextBox 14">
            <a:extLst>
              <a:ext uri="{FF2B5EF4-FFF2-40B4-BE49-F238E27FC236}">
                <a16:creationId xmlns:a16="http://schemas.microsoft.com/office/drawing/2014/main" id="{5260F2D6-9A72-4E3D-A489-F942C0E3F776}"/>
              </a:ext>
            </a:extLst>
          </p:cNvPr>
          <p:cNvSpPr txBox="1"/>
          <p:nvPr/>
        </p:nvSpPr>
        <p:spPr>
          <a:xfrm>
            <a:off x="3323079" y="3265399"/>
            <a:ext cx="1544715" cy="1846659"/>
          </a:xfrm>
          <a:prstGeom prst="rect">
            <a:avLst/>
          </a:prstGeom>
          <a:noFill/>
        </p:spPr>
        <p:txBody>
          <a:bodyPr wrap="square" rtlCol="0">
            <a:spAutoFit/>
          </a:bodyPr>
          <a:lstStyle/>
          <a:p>
            <a:r>
              <a:rPr lang="en-CA" dirty="0"/>
              <a:t>Long outage, new game has started or old game has finished</a:t>
            </a:r>
          </a:p>
          <a:p>
            <a:r>
              <a:rPr lang="en-CA" sz="1200" dirty="0"/>
              <a:t>(</a:t>
            </a:r>
            <a:r>
              <a:rPr lang="en-CA" sz="1200" dirty="0" err="1"/>
              <a:t>GameID</a:t>
            </a:r>
            <a:r>
              <a:rPr lang="en-CA" sz="1200" dirty="0"/>
              <a:t>: 233)</a:t>
            </a:r>
          </a:p>
          <a:p>
            <a:endParaRPr lang="en-CA" sz="1200" dirty="0"/>
          </a:p>
        </p:txBody>
      </p:sp>
      <p:cxnSp>
        <p:nvCxnSpPr>
          <p:cNvPr id="16" name="Straight Arrow Connector 15">
            <a:extLst>
              <a:ext uri="{FF2B5EF4-FFF2-40B4-BE49-F238E27FC236}">
                <a16:creationId xmlns:a16="http://schemas.microsoft.com/office/drawing/2014/main" id="{3634287F-8E50-4F43-B8D8-CA9D77B2EED4}"/>
              </a:ext>
            </a:extLst>
          </p:cNvPr>
          <p:cNvCxnSpPr>
            <a:cxnSpLocks/>
          </p:cNvCxnSpPr>
          <p:nvPr/>
        </p:nvCxnSpPr>
        <p:spPr>
          <a:xfrm>
            <a:off x="3686626" y="1997476"/>
            <a:ext cx="1548295" cy="219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34A099-AF7E-4927-982D-3F984AA60683}"/>
              </a:ext>
            </a:extLst>
          </p:cNvPr>
          <p:cNvSpPr txBox="1"/>
          <p:nvPr/>
        </p:nvSpPr>
        <p:spPr>
          <a:xfrm>
            <a:off x="4725907" y="1538330"/>
            <a:ext cx="1544715" cy="1107996"/>
          </a:xfrm>
          <a:prstGeom prst="rect">
            <a:avLst/>
          </a:prstGeom>
          <a:noFill/>
        </p:spPr>
        <p:txBody>
          <a:bodyPr wrap="square" rtlCol="0">
            <a:spAutoFit/>
          </a:bodyPr>
          <a:lstStyle/>
          <a:p>
            <a:r>
              <a:rPr lang="en-CA" dirty="0"/>
              <a:t>Short outage, same game in progress</a:t>
            </a:r>
          </a:p>
          <a:p>
            <a:r>
              <a:rPr lang="en-CA" sz="1200" dirty="0"/>
              <a:t>(</a:t>
            </a:r>
            <a:r>
              <a:rPr lang="en-CA" sz="1200" dirty="0" err="1"/>
              <a:t>GameID</a:t>
            </a:r>
            <a:r>
              <a:rPr lang="en-CA" sz="1200" dirty="0"/>
              <a:t>: 4345)</a:t>
            </a:r>
          </a:p>
        </p:txBody>
      </p:sp>
      <p:sp>
        <p:nvSpPr>
          <p:cNvPr id="19" name="TextBox 18">
            <a:extLst>
              <a:ext uri="{FF2B5EF4-FFF2-40B4-BE49-F238E27FC236}">
                <a16:creationId xmlns:a16="http://schemas.microsoft.com/office/drawing/2014/main" id="{8CA6337A-1D6F-4C17-847F-3EE5E8214411}"/>
              </a:ext>
            </a:extLst>
          </p:cNvPr>
          <p:cNvSpPr txBox="1"/>
          <p:nvPr/>
        </p:nvSpPr>
        <p:spPr>
          <a:xfrm>
            <a:off x="5962149" y="734591"/>
            <a:ext cx="2666179" cy="646331"/>
          </a:xfrm>
          <a:prstGeom prst="rect">
            <a:avLst/>
          </a:prstGeom>
          <a:noFill/>
        </p:spPr>
        <p:txBody>
          <a:bodyPr wrap="square" rtlCol="0">
            <a:spAutoFit/>
          </a:bodyPr>
          <a:lstStyle/>
          <a:p>
            <a:r>
              <a:rPr lang="en-CA" dirty="0"/>
              <a:t>Hide “connection lost” pop up, continue</a:t>
            </a:r>
            <a:endParaRPr lang="en-CA" sz="1200" dirty="0"/>
          </a:p>
        </p:txBody>
      </p:sp>
      <p:sp>
        <p:nvSpPr>
          <p:cNvPr id="20" name="TextBox 19">
            <a:extLst>
              <a:ext uri="{FF2B5EF4-FFF2-40B4-BE49-F238E27FC236}">
                <a16:creationId xmlns:a16="http://schemas.microsoft.com/office/drawing/2014/main" id="{A0579358-0116-48B7-917C-937EBB4F6DF3}"/>
              </a:ext>
            </a:extLst>
          </p:cNvPr>
          <p:cNvSpPr txBox="1"/>
          <p:nvPr/>
        </p:nvSpPr>
        <p:spPr>
          <a:xfrm>
            <a:off x="5349076" y="4073175"/>
            <a:ext cx="2666179" cy="1015663"/>
          </a:xfrm>
          <a:prstGeom prst="rect">
            <a:avLst/>
          </a:prstGeom>
          <a:noFill/>
        </p:spPr>
        <p:txBody>
          <a:bodyPr wrap="square" rtlCol="0">
            <a:spAutoFit/>
          </a:bodyPr>
          <a:lstStyle/>
          <a:p>
            <a:r>
              <a:rPr lang="en-CA" sz="1200" dirty="0"/>
              <a:t>Move user to “there is a game in progress, what would you like to do?” page</a:t>
            </a:r>
          </a:p>
          <a:p>
            <a:r>
              <a:rPr lang="en-CA" sz="1200" dirty="0"/>
              <a:t>Status: Spectating etc.</a:t>
            </a:r>
          </a:p>
          <a:p>
            <a:r>
              <a:rPr lang="en-CA" sz="1200" dirty="0" err="1"/>
              <a:t>GameID</a:t>
            </a:r>
            <a:r>
              <a:rPr lang="en-CA" sz="1200" dirty="0"/>
              <a:t>: -1111</a:t>
            </a:r>
          </a:p>
        </p:txBody>
      </p:sp>
      <p:sp>
        <p:nvSpPr>
          <p:cNvPr id="21" name="TextBox 20">
            <a:extLst>
              <a:ext uri="{FF2B5EF4-FFF2-40B4-BE49-F238E27FC236}">
                <a16:creationId xmlns:a16="http://schemas.microsoft.com/office/drawing/2014/main" id="{364B278A-6FDD-45F7-A791-16CD60D6D59A}"/>
              </a:ext>
            </a:extLst>
          </p:cNvPr>
          <p:cNvSpPr txBox="1"/>
          <p:nvPr/>
        </p:nvSpPr>
        <p:spPr>
          <a:xfrm>
            <a:off x="304060" y="5779259"/>
            <a:ext cx="2623352" cy="646331"/>
          </a:xfrm>
          <a:prstGeom prst="rect">
            <a:avLst/>
          </a:prstGeom>
          <a:noFill/>
        </p:spPr>
        <p:txBody>
          <a:bodyPr wrap="square" rtlCol="0">
            <a:spAutoFit/>
          </a:bodyPr>
          <a:lstStyle/>
          <a:p>
            <a:r>
              <a:rPr lang="en-CA" dirty="0"/>
              <a:t>When a game is not in progress, </a:t>
            </a:r>
            <a:r>
              <a:rPr lang="en-CA" dirty="0" err="1"/>
              <a:t>GameID</a:t>
            </a:r>
            <a:r>
              <a:rPr lang="en-CA" dirty="0"/>
              <a:t> = 000</a:t>
            </a:r>
            <a:endParaRPr lang="en-CA" sz="1200" dirty="0"/>
          </a:p>
        </p:txBody>
      </p:sp>
    </p:spTree>
    <p:extLst>
      <p:ext uri="{BB962C8B-B14F-4D97-AF65-F5344CB8AC3E}">
        <p14:creationId xmlns:p14="http://schemas.microsoft.com/office/powerpoint/2010/main" val="29257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21120</TotalTime>
  <Words>3078</Words>
  <Application>Microsoft Office PowerPoint</Application>
  <PresentationFormat>Widescreen</PresentationFormat>
  <Paragraphs>667</Paragraphs>
  <Slides>69</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69</vt:i4>
      </vt:variant>
    </vt:vector>
  </HeadingPairs>
  <TitlesOfParts>
    <vt:vector size="90"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vt:lpstr>
      <vt:lpstr>To 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vt:lpstr>
      <vt:lpstr>PowerPoint Presentation</vt:lpstr>
      <vt:lpstr>Game in Progress</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lpstr>PowerPoint Presentation</vt:lpstr>
      <vt:lpstr>Disconnection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619</cp:revision>
  <dcterms:created xsi:type="dcterms:W3CDTF">2020-10-13T01:51:13Z</dcterms:created>
  <dcterms:modified xsi:type="dcterms:W3CDTF">2022-03-14T03:28:19Z</dcterms:modified>
</cp:coreProperties>
</file>